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</p:sldIdLst>
  <p:sldSz cx="18288000" cy="10287000"/>
  <p:notesSz cx="6858000" cy="9144000"/>
  <p:embeddedFontLst>
    <p:embeddedFont>
      <p:font typeface="Montserrat Bold" panose="020B0604020202020204" charset="0"/>
      <p:regular r:id="rId10"/>
    </p:embeddedFont>
    <p:embeddedFont>
      <p:font typeface="Montserrat Medium" panose="00000600000000000000" pitchFamily="2" charset="0"/>
      <p:regular r:id="rId11"/>
    </p:embeddedFont>
    <p:embeddedFont>
      <p:font typeface="Open Sans" panose="020B0606030504020204" pitchFamily="34" charset="0"/>
      <p:regular r:id="rId12"/>
    </p:embeddedFont>
    <p:embeddedFont>
      <p:font typeface="Open Sans Bold" panose="020B0806030504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5166" y="6955061"/>
            <a:ext cx="6663878" cy="66638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4240" y="-3891704"/>
            <a:ext cx="12148871" cy="12148871"/>
            <a:chOff x="0" y="0"/>
            <a:chExt cx="16198495" cy="1619849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-413246" y="-1677475"/>
            <a:ext cx="7426882" cy="74268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97270" y="1403596"/>
            <a:ext cx="1141032" cy="471175"/>
            <a:chOff x="0" y="0"/>
            <a:chExt cx="1521375" cy="62823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28233" cy="62823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4078584" y="8831583"/>
            <a:ext cx="916071" cy="91607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304687" y="7691073"/>
            <a:ext cx="5024836" cy="502483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516318" y="5880946"/>
            <a:ext cx="601574" cy="60157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27126" y="8230010"/>
            <a:ext cx="601574" cy="60157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855221" y="2632977"/>
            <a:ext cx="8190730" cy="21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7"/>
              </a:lnSpc>
            </a:pPr>
            <a:r>
              <a:rPr lang="en-US" sz="75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tableau de bord </a:t>
            </a:r>
            <a:r>
              <a:rPr lang="en-US" sz="7599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Sanitoral</a:t>
            </a:r>
            <a:endParaRPr lang="en-US" sz="7599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415626" y="1326553"/>
            <a:ext cx="3771291" cy="54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Quentin Parent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0097270" y="5592600"/>
            <a:ext cx="2566956" cy="889920"/>
            <a:chOff x="0" y="0"/>
            <a:chExt cx="3422608" cy="1186561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3422608" cy="1186561"/>
              <a:chOff x="0" y="0"/>
              <a:chExt cx="775606" cy="268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75606" cy="268890"/>
              </a:xfrm>
              <a:custGeom>
                <a:avLst/>
                <a:gdLst/>
                <a:ahLst/>
                <a:cxnLst/>
                <a:rect l="l" t="t" r="r" b="b"/>
                <a:pathLst>
                  <a:path w="775606" h="268890">
                    <a:moveTo>
                      <a:pt x="0" y="0"/>
                    </a:moveTo>
                    <a:lnTo>
                      <a:pt x="775606" y="0"/>
                    </a:lnTo>
                    <a:lnTo>
                      <a:pt x="775606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775606" cy="3069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0" y="98352"/>
              <a:ext cx="3422608" cy="91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2024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64769"/>
            <a:ext cx="16230600" cy="3970751"/>
            <a:chOff x="0" y="0"/>
            <a:chExt cx="2514545" cy="61517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514545" cy="615173"/>
            </a:xfrm>
            <a:custGeom>
              <a:avLst/>
              <a:gdLst/>
              <a:ahLst/>
              <a:cxnLst/>
              <a:rect l="l" t="t" r="r" b="b"/>
              <a:pathLst>
                <a:path w="2514545" h="615173">
                  <a:moveTo>
                    <a:pt x="2514545" y="0"/>
                  </a:moveTo>
                  <a:lnTo>
                    <a:pt x="0" y="0"/>
                  </a:lnTo>
                  <a:lnTo>
                    <a:pt x="0" y="615173"/>
                  </a:lnTo>
                  <a:lnTo>
                    <a:pt x="2514545" y="615173"/>
                  </a:lnTo>
                  <a:close/>
                </a:path>
              </a:pathLst>
            </a:custGeom>
            <a:blipFill>
              <a:blip r:embed="rId2"/>
              <a:stretch>
                <a:fillRect t="-57354" b="-149210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35981" y="-967685"/>
            <a:ext cx="8635659" cy="8635659"/>
            <a:chOff x="0" y="0"/>
            <a:chExt cx="11514212" cy="115142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514212" cy="11514212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66465" y="466465"/>
              <a:ext cx="10581281" cy="10581281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129633" y="1129633"/>
              <a:ext cx="9254946" cy="925494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764700" y="1764700"/>
              <a:ext cx="7984812" cy="798481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-5693364" y="-1721331"/>
            <a:ext cx="28397197" cy="3086100"/>
            <a:chOff x="0" y="0"/>
            <a:chExt cx="7479097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79097" cy="812800"/>
            </a:xfrm>
            <a:custGeom>
              <a:avLst/>
              <a:gdLst/>
              <a:ahLst/>
              <a:cxnLst/>
              <a:rect l="l" t="t" r="r" b="b"/>
              <a:pathLst>
                <a:path w="7479097" h="812800">
                  <a:moveTo>
                    <a:pt x="0" y="0"/>
                  </a:moveTo>
                  <a:lnTo>
                    <a:pt x="7479097" y="0"/>
                  </a:lnTo>
                  <a:lnTo>
                    <a:pt x="747909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47909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4463047" y="5335520"/>
            <a:ext cx="24125450" cy="2927260"/>
            <a:chOff x="0" y="0"/>
            <a:chExt cx="6354028" cy="7709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4028" cy="770966"/>
            </a:xfrm>
            <a:custGeom>
              <a:avLst/>
              <a:gdLst/>
              <a:ahLst/>
              <a:cxnLst/>
              <a:rect l="l" t="t" r="r" b="b"/>
              <a:pathLst>
                <a:path w="6354028" h="770966">
                  <a:moveTo>
                    <a:pt x="0" y="0"/>
                  </a:moveTo>
                  <a:lnTo>
                    <a:pt x="6354028" y="0"/>
                  </a:lnTo>
                  <a:lnTo>
                    <a:pt x="6354028" y="770966"/>
                  </a:lnTo>
                  <a:lnTo>
                    <a:pt x="0" y="770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354028" cy="809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420562" y="560293"/>
            <a:ext cx="1449262" cy="10671445"/>
            <a:chOff x="0" y="0"/>
            <a:chExt cx="381699" cy="28105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699" cy="2810586"/>
            </a:xfrm>
            <a:custGeom>
              <a:avLst/>
              <a:gdLst/>
              <a:ahLst/>
              <a:cxnLst/>
              <a:rect l="l" t="t" r="r" b="b"/>
              <a:pathLst>
                <a:path w="381699" h="2810586">
                  <a:moveTo>
                    <a:pt x="0" y="0"/>
                  </a:moveTo>
                  <a:lnTo>
                    <a:pt x="381699" y="0"/>
                  </a:lnTo>
                  <a:lnTo>
                    <a:pt x="381699" y="2810586"/>
                  </a:lnTo>
                  <a:lnTo>
                    <a:pt x="0" y="2810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81699" cy="2848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5896015"/>
            <a:ext cx="16230600" cy="3362285"/>
            <a:chOff x="0" y="0"/>
            <a:chExt cx="4274726" cy="8855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74726" cy="885540"/>
            </a:xfrm>
            <a:custGeom>
              <a:avLst/>
              <a:gdLst/>
              <a:ahLst/>
              <a:cxnLst/>
              <a:rect l="l" t="t" r="r" b="b"/>
              <a:pathLst>
                <a:path w="4274726" h="885540">
                  <a:moveTo>
                    <a:pt x="0" y="0"/>
                  </a:moveTo>
                  <a:lnTo>
                    <a:pt x="4274726" y="0"/>
                  </a:lnTo>
                  <a:lnTo>
                    <a:pt x="4274726" y="885540"/>
                  </a:lnTo>
                  <a:lnTo>
                    <a:pt x="0" y="88554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274726" cy="923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628233" cy="62823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1028700" y="480482"/>
            <a:ext cx="3868111" cy="54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Sommaire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840110" y="6162857"/>
            <a:ext cx="4516365" cy="68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840110" y="7220367"/>
            <a:ext cx="4516365" cy="68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Enjeux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835760" y="8275917"/>
            <a:ext cx="6181245" cy="60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6"/>
              </a:lnSpc>
            </a:pPr>
            <a:r>
              <a:rPr lang="en-US" sz="356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Strategy Canvas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918147" y="6162857"/>
            <a:ext cx="5024668" cy="68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tableau de bord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918147" y="7220367"/>
            <a:ext cx="4516365" cy="68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Chiffres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918147" y="8233372"/>
            <a:ext cx="4516365" cy="68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337849" y="6096119"/>
            <a:ext cx="1193111" cy="889920"/>
            <a:chOff x="0" y="0"/>
            <a:chExt cx="1590815" cy="1186561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360499" cy="268890"/>
              </a:xfrm>
              <a:custGeom>
                <a:avLst/>
                <a:gdLst/>
                <a:ahLst/>
                <a:cxnLst/>
                <a:rect l="l" t="t" r="r" b="b"/>
                <a:pathLst>
                  <a:path w="360499" h="268890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0" y="98352"/>
              <a:ext cx="1590815" cy="91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37849" y="7132197"/>
            <a:ext cx="1193111" cy="889920"/>
            <a:chOff x="0" y="0"/>
            <a:chExt cx="1590815" cy="1186561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60499" cy="268890"/>
              </a:xfrm>
              <a:custGeom>
                <a:avLst/>
                <a:gdLst/>
                <a:ahLst/>
                <a:cxnLst/>
                <a:rect l="l" t="t" r="r" b="b"/>
                <a:pathLst>
                  <a:path w="360499" h="268890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0" y="98352"/>
              <a:ext cx="1590815" cy="91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37849" y="8164993"/>
            <a:ext cx="1193111" cy="889920"/>
            <a:chOff x="0" y="0"/>
            <a:chExt cx="1590815" cy="1186561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360499" cy="268890"/>
              </a:xfrm>
              <a:custGeom>
                <a:avLst/>
                <a:gdLst/>
                <a:ahLst/>
                <a:cxnLst/>
                <a:rect l="l" t="t" r="r" b="b"/>
                <a:pathLst>
                  <a:path w="360499" h="268890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0" y="98352"/>
              <a:ext cx="1590815" cy="91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144000" y="6097760"/>
            <a:ext cx="1193111" cy="889920"/>
            <a:chOff x="0" y="0"/>
            <a:chExt cx="1590815" cy="1186561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60499" cy="268890"/>
              </a:xfrm>
              <a:custGeom>
                <a:avLst/>
                <a:gdLst/>
                <a:ahLst/>
                <a:cxnLst/>
                <a:rect l="l" t="t" r="r" b="b"/>
                <a:pathLst>
                  <a:path w="360499" h="268890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0" y="98352"/>
              <a:ext cx="1590815" cy="91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9144000" y="7133839"/>
            <a:ext cx="1193111" cy="889920"/>
            <a:chOff x="0" y="0"/>
            <a:chExt cx="1590815" cy="1186561"/>
          </a:xfrm>
        </p:grpSpPr>
        <p:grpSp>
          <p:nvGrpSpPr>
            <p:cNvPr id="70" name="Group 70"/>
            <p:cNvGrpSpPr/>
            <p:nvPr/>
          </p:nvGrpSpPr>
          <p:grpSpPr>
            <a:xfrm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360499" cy="268890"/>
              </a:xfrm>
              <a:custGeom>
                <a:avLst/>
                <a:gdLst/>
                <a:ahLst/>
                <a:cxnLst/>
                <a:rect l="l" t="t" r="r" b="b"/>
                <a:pathLst>
                  <a:path w="360499" h="268890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0" y="98352"/>
              <a:ext cx="1590815" cy="91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05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9144000" y="8166634"/>
            <a:ext cx="1193111" cy="889920"/>
            <a:chOff x="0" y="0"/>
            <a:chExt cx="1590815" cy="1186561"/>
          </a:xfrm>
        </p:grpSpPr>
        <p:grpSp>
          <p:nvGrpSpPr>
            <p:cNvPr id="75" name="Group 75"/>
            <p:cNvGrpSpPr/>
            <p:nvPr/>
          </p:nvGrpSpPr>
          <p:grpSpPr>
            <a:xfrm>
              <a:off x="0" y="0"/>
              <a:ext cx="1590815" cy="1186561"/>
              <a:chOff x="0" y="0"/>
              <a:chExt cx="360499" cy="26889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360499" cy="268890"/>
              </a:xfrm>
              <a:custGeom>
                <a:avLst/>
                <a:gdLst/>
                <a:ahLst/>
                <a:cxnLst/>
                <a:rect l="l" t="t" r="r" b="b"/>
                <a:pathLst>
                  <a:path w="360499" h="268890">
                    <a:moveTo>
                      <a:pt x="0" y="0"/>
                    </a:moveTo>
                    <a:lnTo>
                      <a:pt x="360499" y="0"/>
                    </a:lnTo>
                    <a:lnTo>
                      <a:pt x="360499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0" y="-38100"/>
                <a:ext cx="360499" cy="3069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8" name="TextBox 78"/>
            <p:cNvSpPr txBox="1"/>
            <p:nvPr/>
          </p:nvSpPr>
          <p:spPr>
            <a:xfrm>
              <a:off x="0" y="98352"/>
              <a:ext cx="1590815" cy="91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2193" y="-928307"/>
            <a:ext cx="12143613" cy="121436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27395" y="-273105"/>
            <a:ext cx="10833209" cy="108332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67" y="1241377"/>
            <a:ext cx="5227523" cy="5227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25046" b="-2504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00894" y="4805316"/>
            <a:ext cx="5227523" cy="52275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14158" y="8342229"/>
            <a:ext cx="916071" cy="91607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75411" y="443506"/>
            <a:ext cx="585194" cy="5851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552915" y="2648331"/>
            <a:ext cx="7182171" cy="532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Sanitoral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entreprise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spécialisée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dans la fabrication et la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commercialisation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soins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bucco-dentaires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fait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appel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à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services pour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solution de data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visualisation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avec Power Bi. Pour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cela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j’ai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correspondu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avec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vous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dans un premier temps pour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établir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les users stories et ensuite pour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vous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fournir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les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différents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tableau de bord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adaptés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à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chaque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type de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directeur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au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niveau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national,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régional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et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mondial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80482"/>
            <a:ext cx="3868111" cy="54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propos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90990" y="1512266"/>
            <a:ext cx="7162030" cy="77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5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28233" cy="62823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53976"/>
            <a:ext cx="16230600" cy="5104324"/>
            <a:chOff x="0" y="0"/>
            <a:chExt cx="4274726" cy="1344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344349"/>
            </a:xfrm>
            <a:custGeom>
              <a:avLst/>
              <a:gdLst/>
              <a:ahLst/>
              <a:cxnLst/>
              <a:rect l="l" t="t" r="r" b="b"/>
              <a:pathLst>
                <a:path w="4274726" h="1344349">
                  <a:moveTo>
                    <a:pt x="0" y="0"/>
                  </a:moveTo>
                  <a:lnTo>
                    <a:pt x="4274726" y="0"/>
                  </a:lnTo>
                  <a:lnTo>
                    <a:pt x="4274726" y="1344349"/>
                  </a:lnTo>
                  <a:lnTo>
                    <a:pt x="0" y="1344349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382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233" cy="62823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028700" y="480482"/>
            <a:ext cx="6018377" cy="54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Strategy Canvas</a:t>
            </a:r>
          </a:p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Exemple de user story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943166" y="3313405"/>
            <a:ext cx="1681143" cy="168114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03429" y="3313405"/>
            <a:ext cx="1681143" cy="168114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813503" y="3313405"/>
            <a:ext cx="1681143" cy="168114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388963" y="2167892"/>
            <a:ext cx="5510074" cy="55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4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Directeur régional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2167892"/>
            <a:ext cx="5510074" cy="55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4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Directeur général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99037" y="2167892"/>
            <a:ext cx="5510074" cy="55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4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Directeur national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7872" y="5095875"/>
            <a:ext cx="4891731" cy="331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story 1</a:t>
            </a:r>
          </a:p>
          <a:p>
            <a:pPr algn="ctr">
              <a:lnSpc>
                <a:spcPts val="3788"/>
              </a:lnSpc>
            </a:pPr>
            <a:r>
              <a:rPr lang="en-US" sz="2705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tant que DG, je veux pouvoir suivre la performance globale de tous les projets afin de voir sur quelle région je dois avoir le plus d’attention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98134" y="5095875"/>
            <a:ext cx="4891731" cy="288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story 2</a:t>
            </a:r>
          </a:p>
          <a:p>
            <a:pPr algn="ctr">
              <a:lnSpc>
                <a:spcPts val="3788"/>
              </a:lnSpc>
            </a:pP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tant que DR, je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veux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pouvoir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suivre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l’avancement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des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projets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ma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région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afin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voir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ceux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qui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prennent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le plus de retard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26441" y="5060925"/>
            <a:ext cx="5051091" cy="434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story 3</a:t>
            </a:r>
          </a:p>
          <a:p>
            <a:pPr algn="ctr">
              <a:lnSpc>
                <a:spcPts val="3788"/>
              </a:lnSpc>
            </a:pP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 tant que Directeur national, je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veux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pouvoir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être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alerté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d’écart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sur les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indicateurs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clés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(15% entre le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prévisionnel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et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l’actuel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afin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d’identifier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raison de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l’écart</a:t>
            </a:r>
            <a:endParaRPr lang="en-US" sz="2705" b="1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ctr">
              <a:lnSpc>
                <a:spcPts val="3788"/>
              </a:lnSpc>
            </a:pPr>
            <a:endParaRPr lang="en-US" sz="2705" b="1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8493272" y="3510288"/>
            <a:ext cx="1301456" cy="1268328"/>
          </a:xfrm>
          <a:custGeom>
            <a:avLst/>
            <a:gdLst/>
            <a:ahLst/>
            <a:cxnLst/>
            <a:rect l="l" t="t" r="r" b="b"/>
            <a:pathLst>
              <a:path w="1301456" h="1268328">
                <a:moveTo>
                  <a:pt x="0" y="0"/>
                </a:moveTo>
                <a:lnTo>
                  <a:pt x="1301456" y="0"/>
                </a:lnTo>
                <a:lnTo>
                  <a:pt x="1301456" y="1268327"/>
                </a:lnTo>
                <a:lnTo>
                  <a:pt x="0" y="1268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5" name="Freeform 35"/>
          <p:cNvSpPr/>
          <p:nvPr/>
        </p:nvSpPr>
        <p:spPr>
          <a:xfrm>
            <a:off x="14166046" y="3723672"/>
            <a:ext cx="860608" cy="860608"/>
          </a:xfrm>
          <a:custGeom>
            <a:avLst/>
            <a:gdLst/>
            <a:ahLst/>
            <a:cxnLst/>
            <a:rect l="l" t="t" r="r" b="b"/>
            <a:pathLst>
              <a:path w="860608" h="860608">
                <a:moveTo>
                  <a:pt x="0" y="0"/>
                </a:moveTo>
                <a:lnTo>
                  <a:pt x="860609" y="0"/>
                </a:lnTo>
                <a:lnTo>
                  <a:pt x="860609" y="860609"/>
                </a:lnTo>
                <a:lnTo>
                  <a:pt x="0" y="86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6" name="Freeform 36"/>
          <p:cNvSpPr/>
          <p:nvPr/>
        </p:nvSpPr>
        <p:spPr>
          <a:xfrm>
            <a:off x="3283218" y="3590524"/>
            <a:ext cx="1001038" cy="1088804"/>
          </a:xfrm>
          <a:custGeom>
            <a:avLst/>
            <a:gdLst/>
            <a:ahLst/>
            <a:cxnLst/>
            <a:rect l="l" t="t" r="r" b="b"/>
            <a:pathLst>
              <a:path w="1001038" h="1088804">
                <a:moveTo>
                  <a:pt x="0" y="0"/>
                </a:moveTo>
                <a:lnTo>
                  <a:pt x="1001038" y="0"/>
                </a:lnTo>
                <a:lnTo>
                  <a:pt x="1001038" y="1088804"/>
                </a:lnTo>
                <a:lnTo>
                  <a:pt x="0" y="1088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480482"/>
            <a:ext cx="4362290" cy="111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 tableau de bord</a:t>
            </a:r>
          </a:p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Mock-up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28233" cy="628233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28233" cy="628233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346293" y="1489519"/>
            <a:ext cx="6338034" cy="2917826"/>
          </a:xfrm>
          <a:custGeom>
            <a:avLst/>
            <a:gdLst/>
            <a:ahLst/>
            <a:cxnLst/>
            <a:rect l="l" t="t" r="r" b="b"/>
            <a:pathLst>
              <a:path w="6338034" h="2917826">
                <a:moveTo>
                  <a:pt x="0" y="0"/>
                </a:moveTo>
                <a:lnTo>
                  <a:pt x="6338034" y="0"/>
                </a:lnTo>
                <a:lnTo>
                  <a:pt x="6338034" y="2917826"/>
                </a:lnTo>
                <a:lnTo>
                  <a:pt x="0" y="291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523" t="-154005" r="-40259" b="-331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1143231" y="5620374"/>
            <a:ext cx="4744157" cy="3219250"/>
          </a:xfrm>
          <a:custGeom>
            <a:avLst/>
            <a:gdLst/>
            <a:ahLst/>
            <a:cxnLst/>
            <a:rect l="l" t="t" r="r" b="b"/>
            <a:pathLst>
              <a:path w="4744157" h="3219250">
                <a:moveTo>
                  <a:pt x="0" y="0"/>
                </a:moveTo>
                <a:lnTo>
                  <a:pt x="4744157" y="0"/>
                </a:lnTo>
                <a:lnTo>
                  <a:pt x="4744157" y="3219250"/>
                </a:lnTo>
                <a:lnTo>
                  <a:pt x="0" y="3219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742" t="-24763" r="-7273" b="-9721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11642549" y="1489519"/>
            <a:ext cx="3641690" cy="2496182"/>
          </a:xfrm>
          <a:custGeom>
            <a:avLst/>
            <a:gdLst/>
            <a:ahLst/>
            <a:cxnLst/>
            <a:rect l="l" t="t" r="r" b="b"/>
            <a:pathLst>
              <a:path w="3641690" h="2496182">
                <a:moveTo>
                  <a:pt x="0" y="0"/>
                </a:moveTo>
                <a:lnTo>
                  <a:pt x="3641691" y="0"/>
                </a:lnTo>
                <a:lnTo>
                  <a:pt x="3641691" y="2496182"/>
                </a:lnTo>
                <a:lnTo>
                  <a:pt x="0" y="249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22" t="-25779" r="-128126" b="-10515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Freeform 18"/>
          <p:cNvSpPr/>
          <p:nvPr/>
        </p:nvSpPr>
        <p:spPr>
          <a:xfrm>
            <a:off x="14310834" y="3594387"/>
            <a:ext cx="3614868" cy="2517160"/>
          </a:xfrm>
          <a:custGeom>
            <a:avLst/>
            <a:gdLst/>
            <a:ahLst/>
            <a:cxnLst/>
            <a:rect l="l" t="t" r="r" b="b"/>
            <a:pathLst>
              <a:path w="3614868" h="2517160">
                <a:moveTo>
                  <a:pt x="0" y="0"/>
                </a:moveTo>
                <a:lnTo>
                  <a:pt x="3614869" y="0"/>
                </a:lnTo>
                <a:lnTo>
                  <a:pt x="3614869" y="2517160"/>
                </a:lnTo>
                <a:lnTo>
                  <a:pt x="0" y="2517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32" t="-24317" r="-125345" b="-10022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11250229" y="1198134"/>
            <a:ext cx="96012" cy="8229600"/>
          </a:xfrm>
          <a:custGeom>
            <a:avLst/>
            <a:gdLst/>
            <a:ahLst/>
            <a:cxnLst/>
            <a:rect l="l" t="t" r="r" b="b"/>
            <a:pathLst>
              <a:path w="96012" h="8229600">
                <a:moveTo>
                  <a:pt x="0" y="0"/>
                </a:moveTo>
                <a:lnTo>
                  <a:pt x="96012" y="0"/>
                </a:lnTo>
                <a:lnTo>
                  <a:pt x="96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20"/>
          <p:cNvSpPr txBox="1"/>
          <p:nvPr/>
        </p:nvSpPr>
        <p:spPr>
          <a:xfrm>
            <a:off x="1028700" y="480482"/>
            <a:ext cx="3868111" cy="54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Les chiffres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84327" y="1516507"/>
            <a:ext cx="4270627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Ici nous constatons que la moitié de projets en alerte sont de la région Cetnral/Eastern Europe, mais c’est aussi la région avec le plus de projets.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La région Western Europe n’a, en comparaison, que 28 projets en alerte, mais sur 33 réalisés.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84327" y="6150499"/>
            <a:ext cx="4270627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Sur ce graphiques nous observons une tendance à la hausse concernant les coûts actuels par rapport aux coûts planifiés avec des valeurs s’approchant des 2M€ pour un coût planifié de 1.5M€.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5067" y="6855349"/>
            <a:ext cx="481423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Ces deux parties du même graphique nous montre que les projets IT (Phase F) durent en moyenne 100 jours de plus que les projets marketing (phase 4)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8268" y="557525"/>
            <a:ext cx="1141032" cy="471175"/>
            <a:chOff x="0" y="0"/>
            <a:chExt cx="1521375" cy="62823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28233" cy="628233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028700" y="480482"/>
            <a:ext cx="3868111" cy="54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2029" y="1485735"/>
            <a:ext cx="15356528" cy="7315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Vous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avez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maintenant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un tableau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fonctionnel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pour les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directeurs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nationaux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régionaux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et le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directeur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général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. Ce tableau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vous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permet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d’importer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le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nouvelles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données grâce à Power Query qui se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chargera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de transformer les données pour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qu’elles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soient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directement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utilisables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sur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votre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tableau de bord.</a:t>
            </a:r>
          </a:p>
          <a:p>
            <a:pPr algn="just">
              <a:lnSpc>
                <a:spcPts val="4759"/>
              </a:lnSpc>
            </a:pPr>
            <a:endParaRPr lang="en-US" sz="2500" dirty="0">
              <a:solidFill>
                <a:srgbClr val="171F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759"/>
              </a:lnSpc>
            </a:pP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Vous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avez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possibilité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de demander des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graphiques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des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valeurs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grâce à la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boîte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de questions /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réponses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et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vous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êtes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alertés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pour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chaque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projet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dépassant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15%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réalisation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des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livrables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, le 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retard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sur la durée et/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le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dépassement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des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coûts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2500" dirty="0">
              <a:solidFill>
                <a:srgbClr val="171F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759"/>
              </a:lnSpc>
            </a:pP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Concernant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les chiffres,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88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projets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sont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alerte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sur 104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projets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au total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une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révision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concernant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les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attentes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une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amélioration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sur la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réalisation</a:t>
            </a:r>
            <a:r>
              <a:rPr lang="en-US" sz="2500" b="1" dirty="0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 </a:t>
            </a:r>
            <a:r>
              <a:rPr lang="en-US" sz="2500" b="1" dirty="0" err="1">
                <a:solidFill>
                  <a:srgbClr val="171FD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projets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est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envisager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pour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vous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permettre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d’utiliser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le tableau de bord au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mieux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et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ainsi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éviter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d’avoir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trop de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projets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alerte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 dans le </a:t>
            </a:r>
            <a:r>
              <a:rPr lang="en-US" sz="2500" dirty="0" err="1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futur</a:t>
            </a:r>
            <a:r>
              <a:rPr lang="en-US" sz="2500" dirty="0">
                <a:solidFill>
                  <a:srgbClr val="171FD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ctr">
              <a:lnSpc>
                <a:spcPts val="4759"/>
              </a:lnSpc>
            </a:pPr>
            <a:endParaRPr lang="en-US" sz="2500" dirty="0">
              <a:solidFill>
                <a:srgbClr val="171F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5166" y="6955061"/>
            <a:ext cx="6663878" cy="66638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4240" y="-3891704"/>
            <a:ext cx="12148871" cy="12148871"/>
            <a:chOff x="0" y="0"/>
            <a:chExt cx="16198495" cy="1619849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6198495" cy="1619849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21000"/>
                    </a:srgbClr>
                  </a:gs>
                  <a:gs pos="100000">
                    <a:srgbClr val="2932FF">
                      <a:alpha val="21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56236" y="656236"/>
              <a:ext cx="14886024" cy="1488602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65000"/>
                    </a:srgbClr>
                  </a:gs>
                  <a:gs pos="100000">
                    <a:srgbClr val="2932FF">
                      <a:alpha val="6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89197" y="1589197"/>
              <a:ext cx="13020101" cy="1302010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7000"/>
                    </a:srgbClr>
                  </a:gs>
                  <a:gs pos="100000">
                    <a:srgbClr val="2932FF">
                      <a:alpha val="57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482626" y="2482626"/>
              <a:ext cx="11233242" cy="112332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-413246" y="-1677475"/>
            <a:ext cx="7426882" cy="74268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97270" y="1403596"/>
            <a:ext cx="1141032" cy="471175"/>
            <a:chOff x="0" y="0"/>
            <a:chExt cx="1521375" cy="62823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28233" cy="62823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5000"/>
                    </a:srgbClr>
                  </a:gs>
                  <a:gs pos="100000">
                    <a:srgbClr val="2932FF">
                      <a:alpha val="1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97714" y="0"/>
              <a:ext cx="628233" cy="628233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50000"/>
                    </a:srgbClr>
                  </a:gs>
                  <a:gs pos="100000">
                    <a:srgbClr val="2932FF">
                      <a:alpha val="5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95428" y="0"/>
              <a:ext cx="628233" cy="62823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75000"/>
                    </a:srgbClr>
                  </a:gs>
                  <a:gs pos="100000">
                    <a:srgbClr val="2932FF">
                      <a:alpha val="75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893143" y="0"/>
              <a:ext cx="628233" cy="62823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4078584" y="8831583"/>
            <a:ext cx="916071" cy="91607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304687" y="7691073"/>
            <a:ext cx="5024836" cy="502483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516318" y="5880946"/>
            <a:ext cx="601574" cy="60157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27126" y="8230010"/>
            <a:ext cx="601574" cy="60157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19C2">
                    <a:alpha val="100000"/>
                  </a:srgbClr>
                </a:gs>
                <a:gs pos="100000">
                  <a:srgbClr val="293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0097270" y="2547957"/>
            <a:ext cx="7896952" cy="213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2"/>
              </a:lnSpc>
            </a:pPr>
            <a:r>
              <a:rPr lang="en-US" sz="769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Merci pour</a:t>
            </a:r>
          </a:p>
          <a:p>
            <a:pPr algn="l">
              <a:lnSpc>
                <a:spcPts val="8312"/>
              </a:lnSpc>
            </a:pPr>
            <a:r>
              <a:rPr lang="en-US" sz="769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votre attention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415626" y="1326553"/>
            <a:ext cx="3868111" cy="54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3166" b="1" spc="88">
                <a:solidFill>
                  <a:srgbClr val="171F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Quentin Parent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0132147" y="5143500"/>
            <a:ext cx="2566956" cy="889920"/>
            <a:chOff x="0" y="0"/>
            <a:chExt cx="3422608" cy="1186561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3422608" cy="1186561"/>
              <a:chOff x="0" y="0"/>
              <a:chExt cx="775606" cy="268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75606" cy="268890"/>
              </a:xfrm>
              <a:custGeom>
                <a:avLst/>
                <a:gdLst/>
                <a:ahLst/>
                <a:cxnLst/>
                <a:rect l="l" t="t" r="r" b="b"/>
                <a:pathLst>
                  <a:path w="775606" h="268890">
                    <a:moveTo>
                      <a:pt x="0" y="0"/>
                    </a:moveTo>
                    <a:lnTo>
                      <a:pt x="775606" y="0"/>
                    </a:lnTo>
                    <a:lnTo>
                      <a:pt x="775606" y="268890"/>
                    </a:lnTo>
                    <a:lnTo>
                      <a:pt x="0" y="26889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119C2">
                      <a:alpha val="100000"/>
                    </a:srgbClr>
                  </a:gs>
                  <a:gs pos="100000">
                    <a:srgbClr val="293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775606" cy="3069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0" y="98352"/>
              <a:ext cx="3422608" cy="91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2024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487</Words>
  <Application>Microsoft Office PowerPoint</Application>
  <PresentationFormat>Personnalisé</PresentationFormat>
  <Paragraphs>47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Calibri</vt:lpstr>
      <vt:lpstr>Montserrat Bold</vt:lpstr>
      <vt:lpstr>Open Sans Bold</vt:lpstr>
      <vt:lpstr>Montserrat Medium</vt:lpstr>
      <vt:lpstr>Open Sans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projet entreprise moderne dégradé bleu </dc:title>
  <cp:lastModifiedBy>Quentin Parent</cp:lastModifiedBy>
  <cp:revision>5</cp:revision>
  <dcterms:created xsi:type="dcterms:W3CDTF">2006-08-16T00:00:00Z</dcterms:created>
  <dcterms:modified xsi:type="dcterms:W3CDTF">2024-10-17T08:38:04Z</dcterms:modified>
  <dc:identifier>DAGTEePnO0w</dc:identifier>
</cp:coreProperties>
</file>